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5" r:id="rId6"/>
    <p:sldId id="266" r:id="rId7"/>
    <p:sldId id="267" r:id="rId8"/>
    <p:sldId id="268" r:id="rId9"/>
    <p:sldId id="269" r:id="rId10"/>
    <p:sldId id="270" r:id="rId11"/>
    <p:sldId id="271" r:id="rId12"/>
    <p:sldId id="272" r:id="rId13"/>
    <p:sldId id="26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0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2A7A80C7-DC20-417A-93E7-1FBF44912DBE}" type="datetimeFigureOut">
              <a:rPr lang="ru-RU" smtClean="0"/>
              <a:pPr/>
              <a:t>03.12.2017</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3EA01CC-A9A1-4D5F-813C-87607965954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A7A80C7-DC20-417A-93E7-1FBF44912DBE}"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A01CC-A9A1-4D5F-813C-87607965954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A7A80C7-DC20-417A-93E7-1FBF44912DBE}"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A01CC-A9A1-4D5F-813C-87607965954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A7A80C7-DC20-417A-93E7-1FBF44912DBE}"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A01CC-A9A1-4D5F-813C-87607965954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A7A80C7-DC20-417A-93E7-1FBF44912DBE}"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EA01CC-A9A1-4D5F-813C-87607965954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A7A80C7-DC20-417A-93E7-1FBF44912DBE}"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EA01CC-A9A1-4D5F-813C-87607965954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2A7A80C7-DC20-417A-93E7-1FBF44912DBE}" type="datetimeFigureOut">
              <a:rPr lang="ru-RU" smtClean="0"/>
              <a:pPr/>
              <a:t>03.12.2017</a:t>
            </a:fld>
            <a:endParaRPr lang="ru-RU"/>
          </a:p>
        </p:txBody>
      </p:sp>
      <p:sp>
        <p:nvSpPr>
          <p:cNvPr id="27" name="Номер слайда 26"/>
          <p:cNvSpPr>
            <a:spLocks noGrp="1"/>
          </p:cNvSpPr>
          <p:nvPr>
            <p:ph type="sldNum" sz="quarter" idx="11"/>
          </p:nvPr>
        </p:nvSpPr>
        <p:spPr/>
        <p:txBody>
          <a:bodyPr rtlCol="0"/>
          <a:lstStyle/>
          <a:p>
            <a:fld id="{83EA01CC-A9A1-4D5F-813C-876079659544}"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2A7A80C7-DC20-417A-93E7-1FBF44912DBE}" type="datetimeFigureOut">
              <a:rPr lang="ru-RU" smtClean="0"/>
              <a:pPr/>
              <a:t>03.12.2017</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83EA01CC-A9A1-4D5F-813C-87607965954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7A80C7-DC20-417A-93E7-1FBF44912DBE}" type="datetimeFigureOut">
              <a:rPr lang="ru-RU" smtClean="0"/>
              <a:pPr/>
              <a:t>03.12.2017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EA01CC-A9A1-4D5F-813C-87607965954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A7A80C7-DC20-417A-93E7-1FBF44912DBE}"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EA01CC-A9A1-4D5F-813C-87607965954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A7A80C7-DC20-417A-93E7-1FBF44912DBE}"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EA01CC-A9A1-4D5F-813C-87607965954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A7A80C7-DC20-417A-93E7-1FBF44912DBE}" type="datetimeFigureOut">
              <a:rPr lang="ru-RU" smtClean="0"/>
              <a:pPr/>
              <a:t>03.12.2017</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3EA01CC-A9A1-4D5F-813C-87607965954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276872"/>
            <a:ext cx="8458200" cy="1470025"/>
          </a:xfrm>
        </p:spPr>
        <p:txBody>
          <a:bodyPr/>
          <a:lstStyle/>
          <a:p>
            <a:pPr algn="ctr"/>
            <a:r>
              <a:rPr lang="ru-RU" dirty="0"/>
              <a:t>Современный креативный (творческий) </a:t>
            </a:r>
            <a:r>
              <a:rPr lang="ru-RU" dirty="0" smtClean="0"/>
              <a:t>учет</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8"/>
            <a:ext cx="870817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 стрелкой 4"/>
          <p:cNvCxnSpPr/>
          <p:nvPr/>
        </p:nvCxnSpPr>
        <p:spPr>
          <a:xfrm flipH="1" flipV="1">
            <a:off x="7236296" y="5517232"/>
            <a:ext cx="1440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7380312" y="5589240"/>
            <a:ext cx="108012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6948264" y="1268760"/>
            <a:ext cx="288032"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7308304" y="1268760"/>
            <a:ext cx="612068"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61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68932"/>
            <a:ext cx="8280920" cy="573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168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88" y="548680"/>
            <a:ext cx="6759649" cy="597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Прямая со стрелкой 2"/>
          <p:cNvCxnSpPr/>
          <p:nvPr/>
        </p:nvCxnSpPr>
        <p:spPr>
          <a:xfrm>
            <a:off x="3491880" y="1052736"/>
            <a:ext cx="1152128" cy="864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V="1">
            <a:off x="3275856" y="5805264"/>
            <a:ext cx="1296144" cy="7155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237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348880"/>
            <a:ext cx="8229600" cy="1066800"/>
          </a:xfrm>
        </p:spPr>
        <p:txBody>
          <a:bodyPr/>
          <a:lstStyle/>
          <a:p>
            <a:pPr algn="ctr"/>
            <a:r>
              <a:rPr lang="ru-RU" dirty="0" smtClean="0"/>
              <a:t>Спасибо за внимание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b="1" dirty="0"/>
              <a:t>«Творческий» или Креативный учёт</a:t>
            </a:r>
            <a:r>
              <a:rPr lang="ru-RU" dirty="0"/>
              <a:t> ( англ. </a:t>
            </a:r>
            <a:r>
              <a:rPr lang="ru-RU" dirty="0" err="1"/>
              <a:t>creative</a:t>
            </a:r>
            <a:r>
              <a:rPr lang="ru-RU" dirty="0"/>
              <a:t> </a:t>
            </a:r>
            <a:r>
              <a:rPr lang="ru-RU" dirty="0" err="1"/>
              <a:t>accounting</a:t>
            </a:r>
            <a:r>
              <a:rPr lang="ru-RU" dirty="0"/>
              <a:t>) ― совокупность законных методов, посредством которых бухгалтер, используя свои профессиональные знания, повышает привлекательность финансовой отчётности для заинтересованных лиц и снижает налоговое бремя для компании, на которую </a:t>
            </a:r>
            <a:r>
              <a:rPr lang="ru-RU" dirty="0" smtClean="0"/>
              <a:t>работает.</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836712"/>
            <a:ext cx="8229600" cy="5261216"/>
          </a:xfrm>
        </p:spPr>
        <p:txBody>
          <a:bodyPr>
            <a:normAutofit fontScale="85000" lnSpcReduction="20000"/>
          </a:bodyPr>
          <a:lstStyle/>
          <a:p>
            <a:pPr algn="just"/>
            <a:r>
              <a:rPr lang="ru-RU" dirty="0"/>
              <a:t>Отталкиваясь от тезиса о том, что «баланс ― это совесть бухгалтера», </a:t>
            </a:r>
            <a:r>
              <a:rPr lang="ru-RU" dirty="0" smtClean="0"/>
              <a:t>Шер (</a:t>
            </a:r>
            <a:r>
              <a:rPr lang="ru-RU" dirty="0"/>
              <a:t>проф. Иоганн Фридрих Шер</a:t>
            </a:r>
            <a:r>
              <a:rPr lang="ru-RU" baseline="30000" dirty="0"/>
              <a:t> </a:t>
            </a:r>
            <a:r>
              <a:rPr lang="ru-RU" dirty="0" smtClean="0"/>
              <a:t>(</a:t>
            </a:r>
            <a:r>
              <a:rPr lang="ru-RU" dirty="0"/>
              <a:t>1846―1924</a:t>
            </a:r>
            <a:r>
              <a:rPr lang="ru-RU" dirty="0" smtClean="0"/>
              <a:t>)) </a:t>
            </a:r>
            <a:r>
              <a:rPr lang="ru-RU" dirty="0"/>
              <a:t>изложил в </a:t>
            </a:r>
            <a:r>
              <a:rPr lang="ru-RU" dirty="0" smtClean="0"/>
              <a:t>своем труде </a:t>
            </a:r>
            <a:r>
              <a:rPr lang="ru-RU" dirty="0"/>
              <a:t>суть развитого им учения о «</a:t>
            </a:r>
            <a:r>
              <a:rPr lang="ru-RU" b="1" dirty="0" err="1"/>
              <a:t>вуалировании</a:t>
            </a:r>
            <a:r>
              <a:rPr lang="ru-RU" b="1" dirty="0"/>
              <a:t> и фальсификации баланса</a:t>
            </a:r>
            <a:r>
              <a:rPr lang="ru-RU" dirty="0"/>
              <a:t>» как средства деловой политики, обеспечивающего нужное для предприятия «распределение света и теней» в </a:t>
            </a:r>
            <a:r>
              <a:rPr lang="ru-RU" dirty="0" smtClean="0"/>
              <a:t>балансе. </a:t>
            </a:r>
            <a:r>
              <a:rPr lang="ru-RU" dirty="0"/>
              <a:t>Учёный описал следующий комплекс подходов творческого учёта:</a:t>
            </a:r>
          </a:p>
          <a:p>
            <a:r>
              <a:rPr lang="ru-RU" dirty="0"/>
              <a:t>отсутствие чёткого расчленения некоторых статей отчётности;</a:t>
            </a:r>
          </a:p>
          <a:p>
            <a:r>
              <a:rPr lang="ru-RU" dirty="0"/>
              <a:t>соединение разнородных имущественных ценностей;</a:t>
            </a:r>
          </a:p>
          <a:p>
            <a:r>
              <a:rPr lang="ru-RU" dirty="0"/>
              <a:t>представление в общих итоговых суммах разнородных ценностей;</a:t>
            </a:r>
          </a:p>
          <a:p>
            <a:r>
              <a:rPr lang="ru-RU" dirty="0"/>
              <a:t>разложение статей, составляющих одно целое;</a:t>
            </a:r>
          </a:p>
          <a:p>
            <a:r>
              <a:rPr lang="ru-RU" dirty="0"/>
              <a:t>компенсирование статей актива статьями пассива.</a:t>
            </a:r>
          </a:p>
          <a:p>
            <a:pPr marL="109728" indent="0">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836712"/>
            <a:ext cx="8229600" cy="5261216"/>
          </a:xfrm>
        </p:spPr>
        <p:txBody>
          <a:bodyPr>
            <a:normAutofit/>
          </a:bodyPr>
          <a:lstStyle/>
          <a:p>
            <a:pPr algn="just"/>
            <a:r>
              <a:rPr lang="ru-RU" dirty="0"/>
              <a:t>Главным образом проф. Шер предлагал обыгрывать феномен неопределенности бухгалтерского учёта: «Самая балансовая терминология вообще столь произвольна и неясна, что можно без особых трудностей сознательно использовать эту неясность в целях </a:t>
            </a:r>
            <a:r>
              <a:rPr lang="ru-RU" dirty="0" err="1"/>
              <a:t>вуалирования</a:t>
            </a:r>
            <a:r>
              <a:rPr lang="ru-RU" dirty="0"/>
              <a:t>. Названия часто охватывают не только совершенно неопределённые понятия, но нередко одно и то же выражение может употребляться в совершенно различном смысле»</a:t>
            </a:r>
            <a:endParaRPr lang="ru-RU" dirty="0"/>
          </a:p>
        </p:txBody>
      </p:sp>
    </p:spTree>
    <p:extLst>
      <p:ext uri="{BB962C8B-B14F-4D97-AF65-F5344CB8AC3E}">
        <p14:creationId xmlns:p14="http://schemas.microsoft.com/office/powerpoint/2010/main" val="385777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836712"/>
            <a:ext cx="8229600" cy="5261216"/>
          </a:xfrm>
        </p:spPr>
        <p:txBody>
          <a:bodyPr>
            <a:normAutofit fontScale="92500" lnSpcReduction="20000"/>
          </a:bodyPr>
          <a:lstStyle/>
          <a:p>
            <a:pPr algn="just"/>
            <a:r>
              <a:rPr lang="ru-RU" dirty="0"/>
              <a:t>Непосредственно моду на термин «креативный учёт» ввёл в 1986 года британский журналист, экономический обозреватель </a:t>
            </a:r>
            <a:r>
              <a:rPr lang="ru-RU" dirty="0" err="1"/>
              <a:t>Йэн</a:t>
            </a:r>
            <a:r>
              <a:rPr lang="ru-RU" dirty="0"/>
              <a:t> </a:t>
            </a:r>
            <a:r>
              <a:rPr lang="ru-RU" dirty="0" err="1"/>
              <a:t>Гриффитс</a:t>
            </a:r>
            <a:r>
              <a:rPr lang="ru-RU" dirty="0"/>
              <a:t>, озаглавивший так своё </a:t>
            </a:r>
            <a:r>
              <a:rPr lang="ru-RU" dirty="0" smtClean="0"/>
              <a:t>исследование: </a:t>
            </a:r>
            <a:r>
              <a:rPr lang="ru-RU" dirty="0"/>
              <a:t>«Любая компания в нашей стране играет на прибыль. Любая публичная отчётность основывается на регистрах, которые были слегка подправлены или же полностью переправлены. Цифры, которые дважды в год скармливаются сообществу инвесторов, изменены все до единого, чтобы защитить виновника. Это самая большая уловка со времён троянского коня… Фактически такой обман не лишён безупречного вкуса, ведь он полностью законен. Это ― креативный учёт»</a:t>
            </a:r>
            <a:endParaRPr lang="ru-RU" dirty="0"/>
          </a:p>
        </p:txBody>
      </p:sp>
    </p:spTree>
    <p:extLst>
      <p:ext uri="{BB962C8B-B14F-4D97-AF65-F5344CB8AC3E}">
        <p14:creationId xmlns:p14="http://schemas.microsoft.com/office/powerpoint/2010/main" val="70918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836712"/>
            <a:ext cx="8229600" cy="5261216"/>
          </a:xfrm>
        </p:spPr>
        <p:txBody>
          <a:bodyPr>
            <a:normAutofit/>
          </a:bodyPr>
          <a:lstStyle/>
          <a:p>
            <a:pPr algn="just"/>
            <a:r>
              <a:rPr lang="ru-RU" dirty="0"/>
              <a:t>«</a:t>
            </a:r>
            <a:r>
              <a:rPr lang="ru-RU" dirty="0" err="1"/>
              <a:t>Уралсиб</a:t>
            </a:r>
            <a:r>
              <a:rPr lang="ru-RU" dirty="0"/>
              <a:t>» по требованию аудитора списал вложения в СГ «</a:t>
            </a:r>
            <a:r>
              <a:rPr lang="ru-RU" dirty="0" err="1"/>
              <a:t>Уралсиб</a:t>
            </a:r>
            <a:r>
              <a:rPr lang="ru-RU" dirty="0"/>
              <a:t>» и обесценил гудвилл, потеряв на этом почти 24 млрд руб. Тем не менее, банк сумел заработать больше 70 млрд руб. на признании займов АСВ и списании </a:t>
            </a:r>
            <a:r>
              <a:rPr lang="ru-RU" dirty="0" err="1" smtClean="0"/>
              <a:t>субордов</a:t>
            </a:r>
            <a:r>
              <a:rPr lang="ru-RU" dirty="0" smtClean="0"/>
              <a:t>.</a:t>
            </a:r>
            <a:endParaRPr lang="ru-RU" dirty="0"/>
          </a:p>
          <a:p>
            <a:pPr algn="just"/>
            <a:endParaRPr lang="ru-RU" dirty="0"/>
          </a:p>
        </p:txBody>
      </p:sp>
    </p:spTree>
    <p:extLst>
      <p:ext uri="{BB962C8B-B14F-4D97-AF65-F5344CB8AC3E}">
        <p14:creationId xmlns:p14="http://schemas.microsoft.com/office/powerpoint/2010/main" val="373734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836712"/>
            <a:ext cx="8229600" cy="5261216"/>
          </a:xfrm>
        </p:spPr>
        <p:txBody>
          <a:bodyPr>
            <a:normAutofit/>
          </a:bodyPr>
          <a:lstStyle/>
          <a:p>
            <a:pPr algn="just"/>
            <a:r>
              <a:rPr lang="ru-RU" dirty="0"/>
              <a:t>АСВ выдало «</a:t>
            </a:r>
            <a:r>
              <a:rPr lang="ru-RU" dirty="0" err="1"/>
              <a:t>Уралсибу</a:t>
            </a:r>
            <a:r>
              <a:rPr lang="ru-RU" dirty="0"/>
              <a:t>» два займа в ноябре </a:t>
            </a:r>
            <a:r>
              <a:rPr lang="ru-RU" dirty="0" smtClean="0"/>
              <a:t>2015 года </a:t>
            </a:r>
            <a:r>
              <a:rPr lang="ru-RU" dirty="0"/>
              <a:t>в рамках финансового оздоровления — десятилетний заем на 67 млрд руб. под </a:t>
            </a:r>
            <a:r>
              <a:rPr lang="ru-RU" b="1" dirty="0"/>
              <a:t>0,51%</a:t>
            </a:r>
            <a:r>
              <a:rPr lang="ru-RU" dirty="0"/>
              <a:t> годовых и шестилетний на 14 млрд руб. под 6% годовых. Компания поставила эти средства на баланс по справедливой рыночной стоимости (</a:t>
            </a:r>
            <a:r>
              <a:rPr lang="ru-RU" b="1" dirty="0"/>
              <a:t>30,8 млрд руб.</a:t>
            </a:r>
            <a:r>
              <a:rPr lang="ru-RU" dirty="0"/>
              <a:t>), а разницу между справедливой и фактической стоимостью признала в качестве </a:t>
            </a:r>
            <a:r>
              <a:rPr lang="ru-RU" dirty="0" smtClean="0"/>
              <a:t>дохода (67+14-30,8=50,2).</a:t>
            </a:r>
            <a:endParaRPr lang="ru-RU" dirty="0"/>
          </a:p>
        </p:txBody>
      </p:sp>
    </p:spTree>
    <p:extLst>
      <p:ext uri="{BB962C8B-B14F-4D97-AF65-F5344CB8AC3E}">
        <p14:creationId xmlns:p14="http://schemas.microsoft.com/office/powerpoint/2010/main" val="354135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836712"/>
            <a:ext cx="8229600" cy="5261216"/>
          </a:xfrm>
        </p:spPr>
        <p:txBody>
          <a:bodyPr>
            <a:normAutofit fontScale="92500" lnSpcReduction="10000"/>
          </a:bodyPr>
          <a:lstStyle/>
          <a:p>
            <a:pPr algn="just"/>
            <a:r>
              <a:rPr lang="ru-RU" dirty="0"/>
              <a:t>Горнодобывающая и металлургическая компания «Мечел» закрыла сделку по продаже компании </a:t>
            </a:r>
            <a:r>
              <a:rPr lang="ru-RU" dirty="0" err="1"/>
              <a:t>Mechel</a:t>
            </a:r>
            <a:r>
              <a:rPr lang="ru-RU" dirty="0"/>
              <a:t> </a:t>
            </a:r>
            <a:r>
              <a:rPr lang="ru-RU" dirty="0" err="1"/>
              <a:t>Bluestone</a:t>
            </a:r>
            <a:r>
              <a:rPr lang="ru-RU" dirty="0"/>
              <a:t> </a:t>
            </a:r>
            <a:r>
              <a:rPr lang="ru-RU" dirty="0" err="1"/>
              <a:t>Inc</a:t>
            </a:r>
            <a:r>
              <a:rPr lang="ru-RU" dirty="0" smtClean="0"/>
              <a:t>.</a:t>
            </a:r>
          </a:p>
          <a:p>
            <a:pPr algn="just"/>
            <a:r>
              <a:rPr lang="ru-RU" dirty="0"/>
              <a:t>Соглашение предполагает немедленный платеж на сумму $5 млн, а также выплаты в пользу «Мечела» </a:t>
            </a:r>
            <a:r>
              <a:rPr lang="ru-RU" b="1" dirty="0"/>
              <a:t>$3</a:t>
            </a:r>
            <a:r>
              <a:rPr lang="ru-RU" dirty="0"/>
              <a:t> за каждую добытую и реализованную тонну угля. Кроме того, в случае перепродажи компании в течение пяти лет с даты сделки «Мечел» сможет рассчитывать на 12,5-процентную долю и  на 10-процентную долю, если перепродажа </a:t>
            </a:r>
            <a:r>
              <a:rPr lang="ru-RU" dirty="0" err="1"/>
              <a:t>осущест</a:t>
            </a:r>
            <a:r>
              <a:rPr lang="ru-RU" dirty="0"/>
              <a:t>​</a:t>
            </a:r>
            <a:r>
              <a:rPr lang="ru-RU" dirty="0" err="1"/>
              <a:t>вится</a:t>
            </a:r>
            <a:r>
              <a:rPr lang="ru-RU" dirty="0"/>
              <a:t> через пять лет, но до десяти лет с даты настоящей сделки</a:t>
            </a:r>
            <a:r>
              <a:rPr lang="ru-RU" dirty="0" smtClean="0"/>
              <a:t>.</a:t>
            </a:r>
            <a:endParaRPr lang="ru-RU" dirty="0"/>
          </a:p>
        </p:txBody>
      </p:sp>
    </p:spTree>
    <p:extLst>
      <p:ext uri="{BB962C8B-B14F-4D97-AF65-F5344CB8AC3E}">
        <p14:creationId xmlns:p14="http://schemas.microsoft.com/office/powerpoint/2010/main" val="227875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581069"/>
            <a:ext cx="8229600" cy="377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549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227</TotalTime>
  <Words>347</Words>
  <Application>Microsoft Office PowerPoint</Application>
  <PresentationFormat>Экран (4:3)</PresentationFormat>
  <Paragraphs>15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Городская</vt:lpstr>
      <vt:lpstr>Современный креативный (творческий) учет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Внутренний корпоративный контроль расчетов</dc:title>
  <dc:creator>дшгш</dc:creator>
  <cp:lastModifiedBy>1</cp:lastModifiedBy>
  <cp:revision>37</cp:revision>
  <dcterms:created xsi:type="dcterms:W3CDTF">2017-11-28T14:04:28Z</dcterms:created>
  <dcterms:modified xsi:type="dcterms:W3CDTF">2017-12-03T14:57:38Z</dcterms:modified>
</cp:coreProperties>
</file>